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81" autoAdjust="0"/>
    <p:restoredTop sz="94660"/>
  </p:normalViewPr>
  <p:slideViewPr>
    <p:cSldViewPr snapToGrid="0">
      <p:cViewPr varScale="1">
        <p:scale>
          <a:sx n="38" d="100"/>
          <a:sy n="38" d="100"/>
        </p:scale>
        <p:origin x="-3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E2E8-FCB6-4CC3-83F2-DD38C11CF58D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8171-F6D7-408D-A642-F8FB1195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910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E2E8-FCB6-4CC3-83F2-DD38C11CF58D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8171-F6D7-408D-A642-F8FB1195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517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E2E8-FCB6-4CC3-83F2-DD38C11CF58D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8171-F6D7-408D-A642-F8FB11956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086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E2E8-FCB6-4CC3-83F2-DD38C11CF58D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8171-F6D7-408D-A642-F8FB1195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536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E2E8-FCB6-4CC3-83F2-DD38C11CF58D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8171-F6D7-408D-A642-F8FB11956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78002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E2E8-FCB6-4CC3-83F2-DD38C11CF58D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8171-F6D7-408D-A642-F8FB1195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0574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E2E8-FCB6-4CC3-83F2-DD38C11CF58D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8171-F6D7-408D-A642-F8FB1195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526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E2E8-FCB6-4CC3-83F2-DD38C11CF58D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8171-F6D7-408D-A642-F8FB1195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876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E2E8-FCB6-4CC3-83F2-DD38C11CF58D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8171-F6D7-408D-A642-F8FB1195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263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E2E8-FCB6-4CC3-83F2-DD38C11CF58D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8171-F6D7-408D-A642-F8FB1195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645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E2E8-FCB6-4CC3-83F2-DD38C11CF58D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8171-F6D7-408D-A642-F8FB1195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82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E2E8-FCB6-4CC3-83F2-DD38C11CF58D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8171-F6D7-408D-A642-F8FB1195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905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E2E8-FCB6-4CC3-83F2-DD38C11CF58D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8171-F6D7-408D-A642-F8FB1195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61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E2E8-FCB6-4CC3-83F2-DD38C11CF58D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8171-F6D7-408D-A642-F8FB1195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678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E2E8-FCB6-4CC3-83F2-DD38C11CF58D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8171-F6D7-408D-A642-F8FB1195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597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E2E8-FCB6-4CC3-83F2-DD38C11CF58D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8171-F6D7-408D-A642-F8FB1195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872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E2E8-FCB6-4CC3-83F2-DD38C11CF58D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3A8171-F6D7-408D-A642-F8FB11956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876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  <p:sldLayoutId id="21474841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erbia-locations.rs/locations-srb/location.php?ID=722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erbia-locations.rs/locations-srb/location.php?ID=230" TargetMode="External"/><Relationship Id="rId2" Type="http://schemas.openxmlformats.org/officeDocument/2006/relationships/hyperlink" Target="http://serbia-locations.rs/locations-srb/location.php?ID=75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kursumlija.or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kursumlij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603" y="245212"/>
            <a:ext cx="7494305" cy="1330369"/>
          </a:xfrm>
        </p:spPr>
        <p:txBody>
          <a:bodyPr/>
          <a:lstStyle/>
          <a:p>
            <a:pPr algn="ctr"/>
            <a:r>
              <a:rPr lang="sr-Latn-RS" sz="4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MUNICIPALITY OF      KURSUMLIJA</a:t>
            </a:r>
            <a:endParaRPr lang="en-US" sz="4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" y="320933"/>
            <a:ext cx="1252024" cy="1252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809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375" y="498120"/>
            <a:ext cx="5220233" cy="698240"/>
          </a:xfrm>
        </p:spPr>
        <p:txBody>
          <a:bodyPr>
            <a:noAutofit/>
          </a:bodyPr>
          <a:lstStyle/>
          <a:p>
            <a:pPr algn="ctr"/>
            <a:r>
              <a:rPr lang="sr-Latn-RS" sz="3600" dirty="0" smtClean="0">
                <a:latin typeface="Arial" pitchFamily="34" charset="0"/>
                <a:cs typeface="Arial" pitchFamily="34" charset="0"/>
              </a:rPr>
              <a:t>TAX INCENTIVES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1477108"/>
            <a:ext cx="5090421" cy="471267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Serbia`s favorable business environment features highly competitive tax rates and low operating costs.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r-Latn-RS" sz="1900" dirty="0" smtClean="0">
                <a:latin typeface="Arial" pitchFamily="34" charset="0"/>
                <a:cs typeface="Arial" pitchFamily="34" charset="0"/>
              </a:rPr>
              <a:t>orporate Profit Tax</a:t>
            </a:r>
            <a:r>
              <a:rPr lang="sr-Cyrl-RS" sz="1900" dirty="0" smtClean="0">
                <a:latin typeface="Arial" pitchFamily="34" charset="0"/>
                <a:cs typeface="Arial" pitchFamily="34" charset="0"/>
              </a:rPr>
              <a:t>– 15%</a:t>
            </a:r>
          </a:p>
          <a:p>
            <a:r>
              <a:rPr lang="sr-Latn-RS" sz="1900" dirty="0" smtClean="0">
                <a:latin typeface="Arial" pitchFamily="34" charset="0"/>
                <a:cs typeface="Arial" pitchFamily="34" charset="0"/>
              </a:rPr>
              <a:t>Taxes on dividends, shares in profits, royalties, interest and capital gains </a:t>
            </a:r>
            <a:r>
              <a:rPr lang="sr-Cyrl-RS" sz="1900" dirty="0" smtClean="0">
                <a:latin typeface="Arial" pitchFamily="34" charset="0"/>
                <a:cs typeface="Arial" pitchFamily="34" charset="0"/>
              </a:rPr>
              <a:t>– 20%</a:t>
            </a:r>
          </a:p>
          <a:p>
            <a:r>
              <a:rPr lang="sr-Cyrl-RS" sz="19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sr-Latn-RS" sz="1900" dirty="0" smtClean="0">
                <a:latin typeface="Arial" pitchFamily="34" charset="0"/>
                <a:cs typeface="Arial" pitchFamily="34" charset="0"/>
              </a:rPr>
              <a:t>VAT standard rate </a:t>
            </a:r>
            <a:r>
              <a:rPr lang="sr-Cyrl-RS" sz="1900" dirty="0" smtClean="0">
                <a:latin typeface="Arial" pitchFamily="34" charset="0"/>
                <a:cs typeface="Arial" pitchFamily="34" charset="0"/>
              </a:rPr>
              <a:t>20%</a:t>
            </a:r>
          </a:p>
          <a:p>
            <a:r>
              <a:rPr lang="sr-Latn-RS" sz="1900" dirty="0" smtClean="0">
                <a:latin typeface="Arial" pitchFamily="34" charset="0"/>
                <a:cs typeface="Arial" pitchFamily="34" charset="0"/>
              </a:rPr>
              <a:t> -  VAT reduced rate </a:t>
            </a:r>
            <a:r>
              <a:rPr lang="sr-Cyrl-RS" sz="1900" dirty="0" smtClean="0">
                <a:latin typeface="Arial" pitchFamily="34" charset="0"/>
                <a:cs typeface="Arial" pitchFamily="34" charset="0"/>
              </a:rPr>
              <a:t>10%</a:t>
            </a:r>
          </a:p>
          <a:p>
            <a:r>
              <a:rPr lang="en-US" sz="2000" dirty="0" smtClean="0"/>
              <a:t>The rates for mandatory social security contributions are: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14% for pension and disability insurance,</a:t>
            </a:r>
            <a:endParaRPr lang="sr-Latn-R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5.15% for health insurance, and</a:t>
            </a:r>
            <a:endParaRPr lang="sr-Latn-R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0.75% for unemployment insurance.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46388" y="5373858"/>
            <a:ext cx="352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sr-Cyrl-R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sr-Latn-R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National IPA, 2015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15-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0112" y="1651001"/>
            <a:ext cx="5500687" cy="3606800"/>
          </a:xfrm>
        </p:spPr>
      </p:pic>
    </p:spTree>
    <p:extLst>
      <p:ext uri="{BB962C8B-B14F-4D97-AF65-F5344CB8AC3E}">
        <p14:creationId xmlns="" xmlns:p14="http://schemas.microsoft.com/office/powerpoint/2010/main" val="301754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747" y="736604"/>
            <a:ext cx="7512147" cy="838196"/>
          </a:xfrm>
        </p:spPr>
        <p:txBody>
          <a:bodyPr>
            <a:noAutofit/>
          </a:bodyPr>
          <a:lstStyle/>
          <a:p>
            <a:pPr algn="ctr"/>
            <a:r>
              <a:rPr lang="sr-Latn-RS" sz="3600" dirty="0" smtClean="0">
                <a:latin typeface="Arial" pitchFamily="34" charset="0"/>
                <a:cs typeface="Arial" pitchFamily="34" charset="0"/>
              </a:rPr>
              <a:t>TAX INCENTIVES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082801"/>
            <a:ext cx="8263466" cy="327871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orporate profit tax holiday</a:t>
            </a:r>
            <a:endParaRPr lang="sr-Cyrl-R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arryinf forward and losses</a:t>
            </a:r>
            <a:endParaRPr lang="sr-Cyrl-R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voiding double taxation</a:t>
            </a:r>
            <a:endParaRPr lang="sr-Cyrl-R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educed salary load</a:t>
            </a:r>
            <a:endParaRPr lang="sr-Cyrl-R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nnual income tax deducations</a:t>
            </a:r>
            <a:endParaRPr lang="sr-Cyrl-R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Custom-free imports of raw materials and semi finished goods</a:t>
            </a:r>
            <a:endParaRPr lang="sr-Cyrl-R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ustom-free imports of machinery and equipment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2406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135" y="651805"/>
            <a:ext cx="7766936" cy="65649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TRADE AGREEMENT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7750" y="1845050"/>
            <a:ext cx="3810521" cy="3188676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/>
              <a:t>European Union</a:t>
            </a:r>
            <a:endParaRPr lang="sr-Cyrl-RS" dirty="0" smtClean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/>
              <a:t>Russian Federation</a:t>
            </a:r>
            <a:endParaRPr lang="sr-Cyrl-RS" dirty="0" smtClean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/>
              <a:t>CEFTA</a:t>
            </a:r>
            <a:endParaRPr lang="sr-Cyrl-RS" dirty="0" smtClean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/>
              <a:t>United States of America</a:t>
            </a:r>
            <a:endParaRPr lang="sr-Cyrl-RS" dirty="0" smtClean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/>
              <a:t>Turkey</a:t>
            </a:r>
            <a:endParaRPr lang="sr-Cyrl-RS" dirty="0" smtClean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/>
              <a:t>EFTA</a:t>
            </a:r>
            <a:endParaRPr lang="sr-Cyrl-RS" dirty="0" smtClean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/>
              <a:t>Kazakhstan</a:t>
            </a:r>
            <a:endParaRPr lang="sr-Cyrl-RS" dirty="0" smtClean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/>
              <a:t>Belarus</a:t>
            </a:r>
            <a:endParaRPr lang="sr-Cyrl-R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570805" y="5050302"/>
            <a:ext cx="416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r>
              <a:rPr lang="sr-Cyrl-R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Development Agency of Serbia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tabl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02191"/>
            <a:ext cx="5866227" cy="3123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84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latin typeface="Arial" pitchFamily="34" charset="0"/>
                <a:cs typeface="Arial" pitchFamily="34" charset="0"/>
              </a:rPr>
              <a:t>BRAUNFIELD LOCATIONS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8268" y="1354138"/>
            <a:ext cx="4185623" cy="576262"/>
          </a:xfrm>
        </p:spPr>
        <p:txBody>
          <a:bodyPr/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МК „7.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Juli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“,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Kursumlija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0151" y="2399620"/>
            <a:ext cx="4548449" cy="3304117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Ownership status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State ownership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Address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Kosovska, Kursumlija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Total land area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2): 4520</a:t>
            </a: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Total buildings area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2): 6935</a:t>
            </a: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Purpose: Rent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Additional information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: 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u="sng" dirty="0" smtClean="0"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/>
              </a:rPr>
              <a:t>http</a:t>
            </a:r>
            <a:r>
              <a:rPr lang="sr-Latn-RS" u="sng" dirty="0"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/>
              </a:rPr>
              <a:t>://serbia-locations.rs/locations-srb/location.php?ID=722</a:t>
            </a:r>
            <a:r>
              <a:rPr lang="sr-Latn-RS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serbia-locations.rs/locations-public/min/268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30" y="995023"/>
            <a:ext cx="3574998" cy="267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446" y="4014376"/>
            <a:ext cx="3524083" cy="26430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078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745" y="643761"/>
            <a:ext cx="8596668" cy="777633"/>
          </a:xfrm>
        </p:spPr>
        <p:txBody>
          <a:bodyPr/>
          <a:lstStyle/>
          <a:p>
            <a:pPr algn="ctr"/>
            <a:r>
              <a:rPr lang="sr-Latn-RS" dirty="0" smtClean="0">
                <a:latin typeface="Arial" pitchFamily="34" charset="0"/>
                <a:cs typeface="Arial" pitchFamily="34" charset="0"/>
              </a:rPr>
              <a:t>BRAUNFIELD LOCATIONS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4448075" cy="604262"/>
          </a:xfrm>
        </p:spPr>
        <p:txBody>
          <a:bodyPr/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Metalac Company, Kursumlija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935" y="2367320"/>
            <a:ext cx="4674667" cy="3304117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Ownership status: Private ownership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Address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Milutina Uskokovica bb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Purpose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Rent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Object name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Hall Metalostrugar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Total building area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2): 1790</a:t>
            </a: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Additional information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r>
              <a:rPr lang="sr-Latn-RS" u="sng" dirty="0" smtClean="0"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/>
              </a:rPr>
              <a:t>http</a:t>
            </a:r>
            <a:r>
              <a:rPr lang="sr-Latn-RS" u="sng" dirty="0"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/>
              </a:rPr>
              <a:t>://</a:t>
            </a:r>
            <a:r>
              <a:rPr lang="sr-Latn-RS" u="sng" dirty="0" smtClean="0"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/>
              </a:rPr>
              <a:t>serbia-locations.rs/locations-srb/location.php?ID=75</a:t>
            </a:r>
            <a:r>
              <a:rPr lang="sr-Latn-R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7754" y="1692876"/>
            <a:ext cx="4993463" cy="497519"/>
          </a:xfrm>
        </p:spPr>
        <p:txBody>
          <a:bodyPr/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Sawmill Dobri Do, Kursumlija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503" y="2423591"/>
            <a:ext cx="4665782" cy="3304117"/>
          </a:xfrm>
        </p:spPr>
        <p:txBody>
          <a:bodyPr/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Ownership status: Private ownership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Location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village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Dobri Do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Total land area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2): 4964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dditional information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serbia-locations.rs/locations-srb/location.php?ID=230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sr-Cyrl-RS" dirty="0" smtClean="0"/>
          </a:p>
        </p:txBody>
      </p:sp>
    </p:spTree>
    <p:extLst>
      <p:ext uri="{BB962C8B-B14F-4D97-AF65-F5344CB8AC3E}">
        <p14:creationId xmlns="" xmlns:p14="http://schemas.microsoft.com/office/powerpoint/2010/main" val="266997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kursumlij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880" y="239151"/>
            <a:ext cx="6907237" cy="26025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393" y="3391877"/>
            <a:ext cx="5948478" cy="2094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sz="2800" b="1" dirty="0" smtClean="0">
                <a:latin typeface="Arial" pitchFamily="34" charset="0"/>
                <a:cs typeface="Arial" pitchFamily="34" charset="0"/>
              </a:rPr>
              <a:t>Municipality of Kursumlija</a:t>
            </a:r>
            <a:endParaRPr lang="sr-Cyrl-R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Proleterskih brigada bb, 18430 Kursumlija, Serbia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Phone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: + 381 (0) 27 381 383</a:t>
            </a:r>
          </a:p>
          <a:p>
            <a:pPr marL="0" indent="0"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mail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r-Latn-RS" b="1" dirty="0" smtClean="0">
                <a:latin typeface="Arial" pitchFamily="34" charset="0"/>
                <a:cs typeface="Arial" pitchFamily="34" charset="0"/>
                <a:hlinkClick r:id="rId3"/>
              </a:rPr>
              <a:t>info@kursumlija.org</a:t>
            </a:r>
            <a:endParaRPr lang="sr-Latn-RS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Internet page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r-Latn-RS" b="1" dirty="0" smtClean="0">
                <a:latin typeface="Arial" pitchFamily="34" charset="0"/>
                <a:cs typeface="Arial" pitchFamily="34" charset="0"/>
                <a:hlinkClick r:id="rId4"/>
              </a:rPr>
              <a:t>www.kursumlija.org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 </a:t>
            </a:r>
            <a:endParaRPr lang="sr-Cyrl-RS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</p:txBody>
      </p:sp>
    </p:spTree>
    <p:extLst>
      <p:ext uri="{BB962C8B-B14F-4D97-AF65-F5344CB8AC3E}">
        <p14:creationId xmlns="" xmlns:p14="http://schemas.microsoft.com/office/powerpoint/2010/main" val="305001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977466" cy="1320800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GREETINGS FROM THE MAYOR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48058"/>
            <a:ext cx="9762066" cy="42273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Dears investors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sr-Latn-RS" dirty="0" smtClean="0"/>
              <a:t>	I</a:t>
            </a:r>
            <a:r>
              <a:rPr lang="en-US" dirty="0" smtClean="0"/>
              <a:t> would like to invite you cordially to our beautiful city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Kursumlija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has the</a:t>
            </a:r>
            <a:r>
              <a:rPr lang="sr-Latn-RS" dirty="0" smtClean="0"/>
              <a:t> </a:t>
            </a:r>
            <a:r>
              <a:rPr lang="en-US" dirty="0" smtClean="0"/>
              <a:t>ambition to become “a city for the whole of life” for all those who love</a:t>
            </a:r>
            <a:r>
              <a:rPr lang="sr-Latn-RS" dirty="0" smtClean="0"/>
              <a:t> </a:t>
            </a:r>
            <a:r>
              <a:rPr lang="en-US" dirty="0" smtClean="0"/>
              <a:t>this place and would like</a:t>
            </a:r>
            <a:r>
              <a:rPr lang="sr-Latn-RS" dirty="0" smtClean="0"/>
              <a:t> to invest in our municipality. </a:t>
            </a:r>
            <a:r>
              <a:rPr lang="en-US" dirty="0" smtClean="0"/>
              <a:t>Extremely favorable natural conditions, educated and cost-competitive workforce, a favorable geographical position and numerous incentives for investors provide an opportunity to realize this vision.</a:t>
            </a:r>
            <a:endParaRPr lang="sr-Latn-RS" dirty="0" smtClean="0"/>
          </a:p>
          <a:p>
            <a:pPr>
              <a:buNone/>
            </a:pPr>
            <a:r>
              <a:rPr lang="sr-Latn-RS" dirty="0" smtClean="0"/>
              <a:t>	</a:t>
            </a:r>
            <a:r>
              <a:rPr lang="en-US" dirty="0" smtClean="0"/>
              <a:t>The self-government of the</a:t>
            </a:r>
            <a:r>
              <a:rPr lang="sr-Latn-RS" dirty="0" smtClean="0"/>
              <a:t> municipality of Kursumlija</a:t>
            </a:r>
            <a:r>
              <a:rPr lang="en-US" dirty="0" smtClean="0"/>
              <a:t> is a reliable partner for</a:t>
            </a:r>
            <a:r>
              <a:rPr lang="sr-Latn-RS" dirty="0" smtClean="0"/>
              <a:t> </a:t>
            </a:r>
            <a:r>
              <a:rPr lang="en-US" dirty="0" smtClean="0"/>
              <a:t>potential</a:t>
            </a:r>
            <a:r>
              <a:rPr lang="sr-Latn-RS" dirty="0" smtClean="0"/>
              <a:t> </a:t>
            </a:r>
            <a:r>
              <a:rPr lang="en-US" dirty="0" smtClean="0"/>
              <a:t>investors coming to our</a:t>
            </a:r>
            <a:r>
              <a:rPr lang="sr-Latn-RS" dirty="0" smtClean="0"/>
              <a:t> municipality. </a:t>
            </a:r>
            <a:r>
              <a:rPr lang="en-US" dirty="0" smtClean="0"/>
              <a:t>We are ready to be your partner in achieving business desires, plans, ambitions, partners in the realization of new jobs and creation of new values</a:t>
            </a:r>
            <a:r>
              <a:rPr lang="sr-Latn-RS" dirty="0" smtClean="0"/>
              <a:t> </a:t>
            </a:r>
            <a:r>
              <a:rPr lang="en-US" dirty="0" smtClean="0"/>
              <a:t>We help all the entrepreneurs and investors to make</a:t>
            </a:r>
            <a:r>
              <a:rPr lang="sr-Latn-RS" dirty="0" smtClean="0"/>
              <a:t> </a:t>
            </a:r>
            <a:r>
              <a:rPr lang="en-US" dirty="0" smtClean="0"/>
              <a:t>contacts with the local associations, clusters, chambers of commerce</a:t>
            </a:r>
            <a:r>
              <a:rPr lang="sr-Latn-RS" dirty="0" smtClean="0"/>
              <a:t> </a:t>
            </a:r>
            <a:r>
              <a:rPr lang="en-US" dirty="0" smtClean="0"/>
              <a:t>and other relevant organizations, but also with private companies.</a:t>
            </a:r>
            <a:endParaRPr lang="sr-Latn-RS" dirty="0" smtClean="0"/>
          </a:p>
          <a:p>
            <a:pPr>
              <a:buNone/>
            </a:pPr>
            <a:r>
              <a:rPr lang="en-US" dirty="0" smtClean="0"/>
              <a:t>You are cordially welcome</a:t>
            </a:r>
            <a:r>
              <a:rPr lang="sr-Latn-RS" dirty="0" smtClean="0"/>
              <a:t>.</a:t>
            </a:r>
          </a:p>
          <a:p>
            <a:pPr algn="r"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Radoljub Vidic, dipl. ecc.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en-US" dirty="0"/>
          </a:p>
        </p:txBody>
      </p:sp>
      <p:pic>
        <p:nvPicPr>
          <p:cNvPr id="4" name="Picture 3" descr="C:\Users\Moj\Desktop\images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31171" y="432069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8859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00" y="584200"/>
            <a:ext cx="5407600" cy="1981201"/>
          </a:xfrm>
        </p:spPr>
        <p:txBody>
          <a:bodyPr>
            <a:noAutofit/>
          </a:bodyPr>
          <a:lstStyle/>
          <a:p>
            <a:r>
              <a:rPr lang="sr-Cyrl-RS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r-Cyrl-RS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r-Cyrl-RS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r-Cyrl-RS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r-Latn-RS" sz="1800" b="1" dirty="0" smtClean="0">
                <a:solidFill>
                  <a:schemeClr val="bg1">
                    <a:lumMod val="50000"/>
                  </a:schemeClr>
                </a:solidFill>
              </a:rPr>
              <a:t>The Municipality of Kursumlija – importance and facts: </a:t>
            </a:r>
            <a:br>
              <a:rPr lang="sr-Latn-RS" sz="1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r-Cyrl-RS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r-Cyrl-RS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r-Cyrl-RS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Kursumlija is located near the rivers Toplica, Kosanica  and Banjska, on the southeast of mount Kopaonik and northwest of mount Radan</a:t>
            </a:r>
            <a:br>
              <a:rPr lang="sr-Latn-RS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Latn-RS" sz="1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531" y="2717800"/>
            <a:ext cx="4368669" cy="3044092"/>
          </a:xfrm>
        </p:spPr>
        <p:txBody>
          <a:bodyPr>
            <a:noAutofit/>
          </a:bodyPr>
          <a:lstStyle/>
          <a:p>
            <a:pPr marL="285750" indent="-285750"/>
            <a:r>
              <a:rPr lang="sr-Latn-R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Total area</a:t>
            </a:r>
            <a:r>
              <a:rPr lang="sr-Latn-R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 952 km2</a:t>
            </a:r>
          </a:p>
          <a:p>
            <a:pPr marL="285750" indent="-285750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opulation</a:t>
            </a:r>
            <a:r>
              <a:rPr lang="sr-Latn-R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 19 011 (2011 census) in 90 settelments</a:t>
            </a:r>
          </a:p>
          <a:p>
            <a:pPr marL="285750" indent="-285750"/>
            <a:r>
              <a:rPr lang="sr-Latn-R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Population density</a:t>
            </a:r>
            <a:r>
              <a:rPr lang="sr-Latn-R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 19 people per km2</a:t>
            </a:r>
          </a:p>
          <a:p>
            <a:pPr marL="285750" indent="-285750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r-Latn-R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eighboring cities</a:t>
            </a:r>
            <a:r>
              <a:rPr lang="sr-Latn-R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 Brus, Blace, Prokluplje, Medvedja and Leposavic</a:t>
            </a:r>
          </a:p>
          <a:p>
            <a:pPr marL="285750" indent="-285750"/>
            <a:r>
              <a:rPr lang="sr-Latn-R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67" y="3448868"/>
            <a:ext cx="3227021" cy="2149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01" y="640854"/>
            <a:ext cx="3865036" cy="2576691"/>
          </a:xfrm>
          <a:prstGeom prst="rect">
            <a:avLst/>
          </a:prstGeom>
        </p:spPr>
      </p:pic>
      <p:pic>
        <p:nvPicPr>
          <p:cNvPr id="10" name="Picture 9" descr="IMG_9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4828" y="3396343"/>
            <a:ext cx="3624943" cy="2416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432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0" y="309489"/>
            <a:ext cx="6091312" cy="1290711"/>
          </a:xfrm>
        </p:spPr>
        <p:txBody>
          <a:bodyPr>
            <a:no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STRUCTURE OF UNEMPLOYED POPULATION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402" y="768142"/>
            <a:ext cx="5884093" cy="5526437"/>
          </a:xfrm>
        </p:spPr>
        <p:txBody>
          <a:bodyPr/>
          <a:lstStyle/>
          <a:p>
            <a:pPr marL="0" indent="0">
              <a:buNone/>
            </a:pPr>
            <a:endParaRPr lang="sr-Cyrl-R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201" y="1905000"/>
            <a:ext cx="5130800" cy="3456519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The total number of unemployed </a:t>
            </a:r>
            <a:r>
              <a:rPr lang="sr-Latn-RS" sz="1800" dirty="0" smtClean="0"/>
              <a:t>population</a:t>
            </a:r>
            <a:r>
              <a:rPr lang="en-US" sz="1800" dirty="0" smtClean="0"/>
              <a:t> in 2015</a:t>
            </a:r>
            <a:r>
              <a:rPr lang="sr-Latn-RS" sz="1800" dirty="0" smtClean="0"/>
              <a:t>: </a:t>
            </a:r>
            <a:r>
              <a:rPr lang="en-US" sz="1800" b="1" dirty="0" smtClean="0"/>
              <a:t>3</a:t>
            </a:r>
            <a:r>
              <a:rPr lang="sr-Latn-RS" sz="1800" b="1" dirty="0" smtClean="0"/>
              <a:t> </a:t>
            </a:r>
            <a:r>
              <a:rPr lang="en-US" sz="1800" b="1" dirty="0" smtClean="0"/>
              <a:t>183</a:t>
            </a:r>
            <a:r>
              <a:rPr lang="sr-Latn-RS" sz="1800" b="1" dirty="0" smtClean="0"/>
              <a:t> people</a:t>
            </a:r>
          </a:p>
          <a:p>
            <a:endParaRPr lang="sr-Cyrl-R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/>
              <a:t>The ultimate goal of the city is to build and sustain</a:t>
            </a:r>
            <a:r>
              <a:rPr lang="sr-Latn-RS" sz="1800" dirty="0" smtClean="0"/>
              <a:t> </a:t>
            </a:r>
            <a:r>
              <a:rPr lang="en-US" sz="1800" dirty="0" smtClean="0"/>
              <a:t>commercial infrastructure and to create the job</a:t>
            </a:r>
            <a:r>
              <a:rPr lang="sr-Latn-RS" sz="1800" dirty="0" smtClean="0"/>
              <a:t> </a:t>
            </a:r>
            <a:r>
              <a:rPr lang="en-US" sz="1800" dirty="0" smtClean="0"/>
              <a:t>opportunities for the people from the region. </a:t>
            </a:r>
            <a:endParaRPr lang="sr-Latn-RS" sz="1800" dirty="0" smtClean="0"/>
          </a:p>
          <a:p>
            <a:r>
              <a:rPr lang="en-US" sz="1800" dirty="0" smtClean="0"/>
              <a:t>Therefore</a:t>
            </a:r>
            <a:r>
              <a:rPr lang="sr-Latn-RS" sz="1800" dirty="0" smtClean="0"/>
              <a:t> i</a:t>
            </a:r>
            <a:r>
              <a:rPr lang="en-US" sz="1800" dirty="0" smtClean="0"/>
              <a:t>t is important to build up a stable business environment</a:t>
            </a:r>
            <a:r>
              <a:rPr lang="sr-Latn-RS" sz="1800" dirty="0" smtClean="0"/>
              <a:t> </a:t>
            </a:r>
            <a:r>
              <a:rPr lang="en-US" sz="1800" dirty="0" smtClean="0"/>
              <a:t>in order to encourage and attract foreign investors to</a:t>
            </a:r>
            <a:r>
              <a:rPr lang="sr-Latn-RS" sz="1800" dirty="0" smtClean="0"/>
              <a:t> s</a:t>
            </a:r>
            <a:r>
              <a:rPr lang="en-US" sz="1800" dirty="0" smtClean="0"/>
              <a:t>et up businesses in the city.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02541"/>
              </p:ext>
            </p:extLst>
          </p:nvPr>
        </p:nvGraphicFramePr>
        <p:xfrm>
          <a:off x="6063175" y="1069144"/>
          <a:ext cx="4656405" cy="3854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9787"/>
                <a:gridCol w="1682657"/>
                <a:gridCol w="1513961"/>
              </a:tblGrid>
              <a:tr h="4076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Men</a:t>
                      </a:r>
                      <a:r>
                        <a:rPr lang="sr-Cyrl-R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Women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83396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545</a:t>
                      </a:r>
                      <a:endParaRPr lang="en-US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575</a:t>
                      </a:r>
                      <a:endParaRPr lang="en-US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83396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83396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415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293</a:t>
                      </a:r>
                      <a:endParaRPr lang="en-US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83396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458</a:t>
                      </a:r>
                      <a:endParaRPr lang="en-US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552</a:t>
                      </a:r>
                      <a:endParaRPr lang="en-US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71074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95717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en-US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08039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VII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en-US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endParaRPr lang="en-US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08039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VIII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08039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I+II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565</a:t>
                      </a:r>
                      <a:endParaRPr lang="en-US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590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95717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III-VIII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991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1037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26706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Укупно: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1556</a:t>
                      </a:r>
                      <a:endParaRPr lang="en-US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1627</a:t>
                      </a:r>
                      <a:endParaRPr lang="en-US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62907" y="5026980"/>
            <a:ext cx="528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Table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/>
              <a:t> </a:t>
            </a:r>
            <a:r>
              <a:rPr lang="en-US" i="1" dirty="0" smtClean="0"/>
              <a:t>Number and structure of </a:t>
            </a:r>
            <a:r>
              <a:rPr lang="sr-Latn-RS" i="1" dirty="0" smtClean="0"/>
              <a:t>unemployed</a:t>
            </a:r>
            <a:r>
              <a:rPr lang="en-US" i="1" dirty="0" smtClean="0"/>
              <a:t> in the municipality of </a:t>
            </a:r>
            <a:r>
              <a:rPr lang="en-US" i="1" dirty="0" err="1" smtClean="0"/>
              <a:t>Kursumlija</a:t>
            </a:r>
            <a:r>
              <a:rPr lang="en-US" i="1" dirty="0" smtClean="0"/>
              <a:t> in 2015</a:t>
            </a:r>
            <a:endParaRPr lang="sr-Cyrl-RS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203968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673802" cy="1320800"/>
          </a:xfrm>
        </p:spPr>
        <p:txBody>
          <a:bodyPr>
            <a:normAutofit/>
          </a:bodyPr>
          <a:lstStyle/>
          <a:p>
            <a:pPr algn="ctr"/>
            <a:r>
              <a:rPr lang="sr-Latn-RS" b="1" dirty="0" smtClean="0">
                <a:latin typeface="Arial" pitchFamily="34" charset="0"/>
                <a:cs typeface="Arial" pitchFamily="34" charset="0"/>
              </a:rPr>
              <a:t>INVESTMENT INCENTIVES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32000"/>
            <a:ext cx="7327183" cy="292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FAST REGISTRATION OF COMPANY</a:t>
            </a:r>
            <a:endParaRPr lang="sr-Cyrl-R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NATIONAL EMPLOYMENT SERVICE GRANTS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FINANCIAL BENEFITS AND INCENTIVES</a:t>
            </a:r>
            <a:endParaRPr lang="sr-Cyrl-R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TAX INCENTIVES</a:t>
            </a:r>
            <a:endParaRPr lang="sr-Cyrl-R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TRADE AGREEMENT</a:t>
            </a:r>
            <a:endParaRPr lang="sr-Cyrl-R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460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932" y="650911"/>
            <a:ext cx="7172439" cy="86839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REGISTRATION OF COMPANY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861" y="2108200"/>
            <a:ext cx="4129539" cy="3632200"/>
          </a:xfrm>
        </p:spPr>
        <p:txBody>
          <a:bodyPr/>
          <a:lstStyle/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Procedure for establishing a company or </a:t>
            </a:r>
            <a:r>
              <a:rPr lang="en-US" dirty="0" smtClean="0"/>
              <a:t>entrepreneurial activities</a:t>
            </a: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Font typeface="Wingdings" pitchFamily="2" charset="2"/>
              <a:buChar char="v"/>
            </a:pPr>
            <a:r>
              <a:rPr lang="en-US" dirty="0" smtClean="0"/>
              <a:t> A unique registration application</a:t>
            </a:r>
            <a:br>
              <a:rPr lang="en-US" dirty="0" smtClean="0"/>
            </a:br>
            <a:r>
              <a:rPr lang="en-US" dirty="0" smtClean="0"/>
              <a:t>  for the establishment</a:t>
            </a:r>
            <a:r>
              <a:rPr lang="sr-Latn-RS" dirty="0" smtClean="0"/>
              <a:t> of business entity</a:t>
            </a:r>
          </a:p>
          <a:p>
            <a:pPr marL="0" indent="0">
              <a:buFont typeface="Wingdings" pitchFamily="2" charset="2"/>
              <a:buChar char="v"/>
            </a:pPr>
            <a:r>
              <a:rPr lang="sr-Latn-RS" dirty="0" smtClean="0"/>
              <a:t> S</a:t>
            </a:r>
            <a:r>
              <a:rPr lang="en-US" dirty="0" err="1" smtClean="0"/>
              <a:t>upporting</a:t>
            </a:r>
            <a:r>
              <a:rPr lang="en-US" dirty="0" smtClean="0"/>
              <a:t> documentation </a:t>
            </a:r>
            <a:endParaRPr lang="sr-Latn-RS" dirty="0" smtClean="0"/>
          </a:p>
          <a:p>
            <a:pPr marL="0" indent="0">
              <a:buFont typeface="Wingdings" pitchFamily="2" charset="2"/>
              <a:buChar char="v"/>
            </a:pPr>
            <a:r>
              <a:rPr lang="sr-Latn-RS" dirty="0" smtClean="0"/>
              <a:t> </a:t>
            </a:r>
            <a:r>
              <a:rPr lang="en-US" dirty="0" smtClean="0"/>
              <a:t>Proof of payment of the fee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266" y="2082437"/>
            <a:ext cx="5710134" cy="4013563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One-Stop-Shop Registration System</a:t>
            </a:r>
            <a:endParaRPr lang="sr-Latn-RS" sz="1800" b="1" dirty="0" smtClean="0"/>
          </a:p>
          <a:p>
            <a:r>
              <a:rPr lang="en-US" sz="1800" dirty="0" smtClean="0"/>
              <a:t>The procedure of incorporation of companies is provided through a one-stop-shop registration system that enables the concurrent issuance of the registration number, tax identification number and healthcare insurance number</a:t>
            </a:r>
            <a:r>
              <a:rPr lang="sr-Latn-RS" sz="1800" b="1" dirty="0" smtClean="0"/>
              <a:t> to </a:t>
            </a:r>
            <a:r>
              <a:rPr lang="en-US" sz="1800" dirty="0" smtClean="0"/>
              <a:t> each company registering with the Serbian Business Registers Agency.    </a:t>
            </a:r>
          </a:p>
          <a:p>
            <a:r>
              <a:rPr lang="en-US" sz="1800" dirty="0" smtClean="0"/>
              <a:t>Where: Serbian Business Registers Agency (www.apr.gov.rs)</a:t>
            </a:r>
          </a:p>
          <a:p>
            <a:r>
              <a:rPr lang="en-US" sz="1800" dirty="0" smtClean="0"/>
              <a:t>Founding capital: 1 euro</a:t>
            </a:r>
          </a:p>
          <a:p>
            <a:r>
              <a:rPr lang="en-US" sz="1800" dirty="0" smtClean="0"/>
              <a:t>Number of days needed for registration of company: 5 days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2723304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0123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THE NATIONAL EMPLOYMENT SERVICE GRANTS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534" y="1969713"/>
            <a:ext cx="6877017" cy="1941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National Employment Service (NES) grants include:</a:t>
            </a:r>
          </a:p>
          <a:p>
            <a:pPr marL="0" indent="0">
              <a:buNone/>
            </a:pPr>
            <a:r>
              <a:rPr lang="en-US" dirty="0" smtClean="0"/>
              <a:t>1. the Employment Subsidies Program,</a:t>
            </a:r>
          </a:p>
          <a:p>
            <a:pPr marL="0" indent="0">
              <a:buNone/>
            </a:pPr>
            <a:r>
              <a:rPr lang="en-US" dirty="0" smtClean="0"/>
              <a:t>2. the Apprentice Program, and</a:t>
            </a:r>
          </a:p>
          <a:p>
            <a:pPr marL="0" indent="0">
              <a:buNone/>
            </a:pPr>
            <a:r>
              <a:rPr lang="en-US" dirty="0" smtClean="0"/>
              <a:t>3. the Re-Training Program.</a:t>
            </a:r>
            <a:endParaRPr lang="en-US" dirty="0"/>
          </a:p>
        </p:txBody>
      </p:sp>
      <p:pic>
        <p:nvPicPr>
          <p:cNvPr id="2050" name="Picture 2" descr="C:\Users\3434\Desktop\нз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8494" y="3688473"/>
            <a:ext cx="6256135" cy="16219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28223" y="5427394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sr-Cyrl-R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sr-Latn-R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National Employment Service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550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08" y="454856"/>
            <a:ext cx="9109091" cy="797169"/>
          </a:xfrm>
        </p:spPr>
        <p:txBody>
          <a:bodyPr>
            <a:normAutofit/>
          </a:bodyPr>
          <a:lstStyle/>
          <a:p>
            <a:pPr algn="ctr"/>
            <a:r>
              <a:rPr lang="sr-Latn-RS" dirty="0" smtClean="0">
                <a:latin typeface="Arial" pitchFamily="34" charset="0"/>
                <a:cs typeface="Arial" pitchFamily="34" charset="0"/>
              </a:rPr>
              <a:t>FINANCIAL BENEFITS AND INCENTIVES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1320800"/>
            <a:ext cx="3515255" cy="482601"/>
          </a:xfrm>
        </p:spPr>
        <p:txBody>
          <a:bodyPr/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STATE GRANTS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145" y="2026045"/>
            <a:ext cx="5140855" cy="3968355"/>
          </a:xfrm>
        </p:spPr>
        <p:txBody>
          <a:bodyPr>
            <a:normAutofit/>
          </a:bodyPr>
          <a:lstStyle/>
          <a:p>
            <a:r>
              <a:rPr lang="en-US" b="1" dirty="0" smtClean="0"/>
              <a:t>The funds may be awarded</a:t>
            </a:r>
            <a:r>
              <a:rPr lang="sr-Latn-RS" b="1" dirty="0" smtClean="0"/>
              <a:t> </a:t>
            </a:r>
            <a:r>
              <a:rPr lang="en-US" dirty="0" smtClean="0"/>
              <a:t>for financing investment projects in the manufacturing sector and the services sector which may be subject to international trade</a:t>
            </a:r>
            <a:endParaRPr lang="sr-Latn-RS" dirty="0" smtClean="0"/>
          </a:p>
          <a:p>
            <a:r>
              <a:rPr lang="en-US" dirty="0" err="1" smtClean="0"/>
              <a:t>Kursumlija</a:t>
            </a:r>
            <a:r>
              <a:rPr lang="en-US" dirty="0" smtClean="0"/>
              <a:t> belongs to the circle of least developed municipalities in Serbia (devastated area) and has the status of the first rank priorities in the development policy of the Republic of Serbia</a:t>
            </a:r>
            <a:r>
              <a:rPr lang="sr-Cyrl-RS" dirty="0" smtClean="0"/>
              <a:t>.</a:t>
            </a:r>
          </a:p>
          <a:p>
            <a:r>
              <a:rPr lang="en-US" dirty="0" smtClean="0"/>
              <a:t>Accordingly, we recommend special incentives that apply to the category of devastated areas (below 60% of the national average).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918201" y="1320801"/>
            <a:ext cx="5156199" cy="5156200"/>
          </a:xfrm>
        </p:spPr>
        <p:txBody>
          <a:bodyPr/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Types of incentives that can be allocated:</a:t>
            </a:r>
            <a:endParaRPr lang="sr-Latn-R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/>
              <a:t>Create at least 20 jobs and a minimum of EUR 150,000 of the eligible costs of investment in units of local government that are classified in the IV group of development and the devastated areas</a:t>
            </a:r>
          </a:p>
          <a:p>
            <a:endParaRPr lang="sr-Latn-R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Incentives for eligible costs of gross salaries for new jobs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– 40%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/>
              <a:t>and 7.000 </a:t>
            </a:r>
            <a:r>
              <a:rPr lang="en-US" sz="1800" dirty="0" err="1" smtClean="0"/>
              <a:t>euros</a:t>
            </a:r>
            <a:r>
              <a:rPr lang="en-US" sz="1800" dirty="0" smtClean="0"/>
              <a:t> per new job created (for devastated regions).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Incentives for eligible investment costs in fixed assets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– 30%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Additional incent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for labor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intensive projects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08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898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latin typeface="Arial" pitchFamily="34" charset="0"/>
                <a:cs typeface="Arial" pitchFamily="34" charset="0"/>
              </a:rPr>
              <a:t>FINANCIAL BENEFITS AND INCENTIVES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145" y="1377461"/>
            <a:ext cx="4429655" cy="4032739"/>
          </a:xfrm>
        </p:spPr>
        <p:txBody>
          <a:bodyPr>
            <a:normAutofit/>
          </a:bodyPr>
          <a:lstStyle/>
          <a:p>
            <a:r>
              <a:rPr lang="en-US" dirty="0" smtClean="0"/>
              <a:t>Eligible costs</a:t>
            </a:r>
          </a:p>
          <a:p>
            <a:r>
              <a:rPr lang="en-US" dirty="0" smtClean="0"/>
              <a:t>are investments in tangible and intangible assets, as of the date of signing of the grant agreement until the deadline for</a:t>
            </a:r>
            <a:r>
              <a:rPr lang="sr-Latn-RS" dirty="0" smtClean="0"/>
              <a:t> </a:t>
            </a:r>
            <a:r>
              <a:rPr lang="en-US" dirty="0" smtClean="0"/>
              <a:t>implementation of the investment project,</a:t>
            </a:r>
            <a:endParaRPr lang="sr-Latn-RS" dirty="0" smtClean="0"/>
          </a:p>
          <a:p>
            <a:r>
              <a:rPr lang="en-US" dirty="0" smtClean="0"/>
              <a:t>costs of gross salaries for new jobs created </a:t>
            </a:r>
          </a:p>
          <a:p>
            <a:r>
              <a:rPr lang="en-US" dirty="0" smtClean="0"/>
              <a:t>Leasing of business premises are taken into account as an eligible investment costs in which the investment project is implemented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index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14536" y="1659989"/>
            <a:ext cx="4979962" cy="3854546"/>
          </a:xfrm>
        </p:spPr>
      </p:pic>
    </p:spTree>
    <p:extLst>
      <p:ext uri="{BB962C8B-B14F-4D97-AF65-F5344CB8AC3E}">
        <p14:creationId xmlns="" xmlns:p14="http://schemas.microsoft.com/office/powerpoint/2010/main" val="2970835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535</TotalTime>
  <Words>822</Words>
  <Application>Microsoft Office PowerPoint</Application>
  <PresentationFormat>Custom</PresentationFormat>
  <Paragraphs>152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         MUNICIPALITY OF      KURSUMLIJA</vt:lpstr>
      <vt:lpstr>GREETINGS FROM THE MAYOR</vt:lpstr>
      <vt:lpstr>  The Municipality of Kursumlija – importance and facts:    Kursumlija is located near the rivers Toplica, Kosanica  and Banjska, on the southeast of mount Kopaonik and northwest of mount Radan  </vt:lpstr>
      <vt:lpstr>STRUCTURE OF UNEMPLOYED POPULATION</vt:lpstr>
      <vt:lpstr>INVESTMENT INCENTIVES</vt:lpstr>
      <vt:lpstr>REGISTRATION OF COMPANY</vt:lpstr>
      <vt:lpstr>THE NATIONAL EMPLOYMENT SERVICE GRANTS</vt:lpstr>
      <vt:lpstr>FINANCIAL BENEFITS AND INCENTIVES</vt:lpstr>
      <vt:lpstr>FINANCIAL BENEFITS AND INCENTIVES</vt:lpstr>
      <vt:lpstr>TAX INCENTIVES</vt:lpstr>
      <vt:lpstr>TAX INCENTIVES</vt:lpstr>
      <vt:lpstr>TRADE AGREEMENT</vt:lpstr>
      <vt:lpstr>BRAUNFIELD LOCATIONS</vt:lpstr>
      <vt:lpstr>BRAUNFIELD LOCATIONS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 КУРШУМЛИЈА</dc:title>
  <dc:creator>Moj</dc:creator>
  <cp:lastModifiedBy>3434</cp:lastModifiedBy>
  <cp:revision>91</cp:revision>
  <dcterms:created xsi:type="dcterms:W3CDTF">2016-06-29T10:07:14Z</dcterms:created>
  <dcterms:modified xsi:type="dcterms:W3CDTF">2016-07-03T19:23:34Z</dcterms:modified>
</cp:coreProperties>
</file>